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9.jpeg" ContentType="image/jpeg"/>
  <Override PartName="/ppt/media/image20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4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BACFB45-316B-4725-A6F2-4BCC532985F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7D90627-2DB2-4527-9CDF-2E9FF523D3F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7708FD4-817F-4009-9D10-C9BCE8F2598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7E93C22-FE46-498D-889F-DC26B89D86C1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7247822-FEB6-4019-816D-8DE239BFE9B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9ECFE3EE-B782-42C4-BE00-F4C9D2EBDC9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955C687-FDD0-4869-8109-E6B2F6749C0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4C45DA8-B3E5-4286-85E4-9105EE8F8D0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82C8E49-772C-48E9-B437-4F0329C99DD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840" cy="51415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440" cy="514152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1840" cy="226476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>
            <a:lum bright="-30000" contrast="-10000"/>
          </a:blip>
          <a:srcRect l="17858" t="0" r="17858" b="0"/>
          <a:stretch>
            <a:fillRect/>
          </a:stretch>
        </p:blipFill>
        <p:spPr>
          <a:xfrm>
            <a:off x="0" y="0"/>
            <a:ext cx="5393880" cy="514152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1720" cy="24400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8200" cy="51415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3640" cy="25452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69840" cy="228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4640" cy="85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продвинутый курс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Регулярные выражения.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События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Обработка событий</a:t>
            </a: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Events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2" name="CustomShape 8"/>
          <p:cNvSpPr/>
          <p:nvPr/>
        </p:nvSpPr>
        <p:spPr>
          <a:xfrm>
            <a:off x="274320" y="192024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CustomShape 9"/>
          <p:cNvSpPr/>
          <p:nvPr/>
        </p:nvSpPr>
        <p:spPr>
          <a:xfrm>
            <a:off x="3200400" y="2156040"/>
            <a:ext cx="5801760" cy="1113120"/>
          </a:xfrm>
          <a:prstGeom prst="rect">
            <a:avLst/>
          </a:prstGeom>
          <a:noFill/>
          <a:ln>
            <a:noFill/>
          </a:ln>
        </p:spPr>
      </p:sp>
      <p:pic>
        <p:nvPicPr>
          <p:cNvPr id="1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1280160"/>
            <a:ext cx="5370840" cy="30168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     </a:t>
            </a:r>
            <a:r>
              <a:rPr lang="en-US" sz="2500">
                <a:latin typeface="Calibri"/>
              </a:rPr>
              <a:t>this        EventObject</a:t>
            </a:r>
            <a:endParaRPr/>
          </a:p>
        </p:txBody>
      </p:sp>
      <p:sp>
        <p:nvSpPr>
          <p:cNvPr id="187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3" name="CustomShape 8"/>
          <p:cNvSpPr/>
          <p:nvPr/>
        </p:nvSpPr>
        <p:spPr>
          <a:xfrm>
            <a:off x="274320" y="192024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CustomShape 9"/>
          <p:cNvSpPr/>
          <p:nvPr/>
        </p:nvSpPr>
        <p:spPr>
          <a:xfrm>
            <a:off x="3200400" y="2156040"/>
            <a:ext cx="5801760" cy="1113120"/>
          </a:xfrm>
          <a:prstGeom prst="rect">
            <a:avLst/>
          </a:prstGeom>
          <a:noFill/>
          <a:ln>
            <a:noFill/>
          </a:ln>
        </p:spPr>
      </p:sp>
      <p:pic>
        <p:nvPicPr>
          <p:cNvPr id="19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58960" y="914400"/>
            <a:ext cx="2018160" cy="11419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7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MouseEvents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9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0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03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4" name="CustomShape 8"/>
          <p:cNvSpPr/>
          <p:nvPr/>
        </p:nvSpPr>
        <p:spPr>
          <a:xfrm>
            <a:off x="274320" y="192024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CustomShape 9"/>
          <p:cNvSpPr/>
          <p:nvPr/>
        </p:nvSpPr>
        <p:spPr>
          <a:xfrm>
            <a:off x="3200400" y="2156040"/>
            <a:ext cx="5801760" cy="1113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1175400"/>
            <a:ext cx="3866040" cy="2818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MouseEvents</a:t>
            </a:r>
            <a:endParaRPr/>
          </a:p>
        </p:txBody>
      </p:sp>
      <p:sp>
        <p:nvSpPr>
          <p:cNvPr id="209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0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1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2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8"/>
          <p:cNvSpPr/>
          <p:nvPr/>
        </p:nvSpPr>
        <p:spPr>
          <a:xfrm>
            <a:off x="274320" y="192024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CustomShape 9"/>
          <p:cNvSpPr/>
          <p:nvPr/>
        </p:nvSpPr>
        <p:spPr>
          <a:xfrm>
            <a:off x="3200400" y="2156040"/>
            <a:ext cx="5801760" cy="111312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TextShape 10"/>
          <p:cNvSpPr txBox="1"/>
          <p:nvPr/>
        </p:nvSpPr>
        <p:spPr>
          <a:xfrm>
            <a:off x="548640" y="1644120"/>
            <a:ext cx="8321040" cy="188244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ru-RU">
                <a:latin typeface="Arial"/>
              </a:rPr>
              <a:t>Последовательность событий при clickе</a:t>
            </a:r>
            <a:endParaRPr/>
          </a:p>
          <a:p>
            <a:r>
              <a:rPr lang="ru-RU">
                <a:latin typeface="Arial"/>
              </a:rPr>
              <a:t>"onmousedown" &gt; "onmouseup" &gt; "onclick"</a:t>
            </a:r>
            <a:endParaRPr/>
          </a:p>
          <a:p>
            <a:endParaRPr/>
          </a:p>
          <a:p>
            <a:r>
              <a:rPr b="1" lang="ru-RU">
                <a:latin typeface="Arial"/>
              </a:rPr>
              <a:t>Последовательность событий при двойном нажатии на ЛКМ</a:t>
            </a:r>
            <a:endParaRPr/>
          </a:p>
          <a:p>
            <a:r>
              <a:rPr lang="en-US">
                <a:latin typeface="Arial"/>
              </a:rPr>
              <a:t>"onmousedown" &gt; "onmouseup" &gt; "onclick" &gt; "onmousedown" &gt; "onmouseup" &gt; "onclick" &gt; "ondblclick"</a:t>
            </a:r>
            <a:endParaRPr/>
          </a:p>
        </p:txBody>
      </p:sp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KeyBoardEvents</a:t>
            </a:r>
            <a:endParaRPr/>
          </a:p>
        </p:txBody>
      </p:sp>
      <p:sp>
        <p:nvSpPr>
          <p:cNvPr id="22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2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6" name="CustomShape 8"/>
          <p:cNvSpPr/>
          <p:nvPr/>
        </p:nvSpPr>
        <p:spPr>
          <a:xfrm>
            <a:off x="274320" y="1920240"/>
            <a:ext cx="8593560" cy="136872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CustomShape 9"/>
          <p:cNvSpPr/>
          <p:nvPr/>
        </p:nvSpPr>
        <p:spPr>
          <a:xfrm>
            <a:off x="3200400" y="2156040"/>
            <a:ext cx="5801760" cy="1113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35040" y="1737360"/>
            <a:ext cx="2536920" cy="2081160"/>
          </a:xfrm>
          <a:prstGeom prst="rect">
            <a:avLst/>
          </a:prstGeom>
          <a:ln>
            <a:noFill/>
          </a:ln>
        </p:spPr>
      </p:pic>
      <p:sp>
        <p:nvSpPr>
          <p:cNvPr id="229" name="CustomShape 10"/>
          <p:cNvSpPr/>
          <p:nvPr/>
        </p:nvSpPr>
        <p:spPr>
          <a:xfrm>
            <a:off x="1097280" y="1920240"/>
            <a:ext cx="4401720" cy="13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Keydown  - клавиша нажата</a:t>
            </a:r>
            <a:endParaRPr/>
          </a:p>
          <a:p>
            <a:r>
              <a:rPr b="1" lang="en-US" sz="1000">
                <a:latin typeface="Arial"/>
              </a:rPr>
              <a:t>Keypress – клавиша нажата и отпущена</a:t>
            </a:r>
            <a:endParaRPr/>
          </a:p>
          <a:p>
            <a:r>
              <a:rPr b="1" lang="en-US" sz="1000">
                <a:latin typeface="Arial"/>
              </a:rPr>
              <a:t>Keyup – клавиша отпущена</a:t>
            </a:r>
            <a:endParaRPr/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HOMEWORK</a:t>
            </a:r>
            <a:endParaRPr/>
          </a:p>
        </p:txBody>
      </p:sp>
      <p:sp>
        <p:nvSpPr>
          <p:cNvPr id="232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3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4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5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37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8" name="CustomShape 8"/>
          <p:cNvSpPr/>
          <p:nvPr/>
        </p:nvSpPr>
        <p:spPr>
          <a:xfrm>
            <a:off x="1736640" y="1132200"/>
            <a:ext cx="5715720" cy="3414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lang="en-US">
                <a:latin typeface="Arial"/>
              </a:rPr>
              <a:t>Задания находятся в папках уроков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0" y="0"/>
            <a:ext cx="9141840" cy="1573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40" name="CustomShape 2"/>
          <p:cNvSpPr/>
          <p:nvPr/>
        </p:nvSpPr>
        <p:spPr>
          <a:xfrm>
            <a:off x="455400" y="598320"/>
            <a:ext cx="4150440" cy="88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41" name="CustomShape 3"/>
          <p:cNvSpPr/>
          <p:nvPr/>
        </p:nvSpPr>
        <p:spPr>
          <a:xfrm>
            <a:off x="3486240" y="627480"/>
            <a:ext cx="2091600" cy="896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42" name="CustomShape 4"/>
          <p:cNvSpPr/>
          <p:nvPr/>
        </p:nvSpPr>
        <p:spPr>
          <a:xfrm>
            <a:off x="5970600" y="627480"/>
            <a:ext cx="2091600" cy="74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43" name="CustomShape 5"/>
          <p:cNvSpPr/>
          <p:nvPr/>
        </p:nvSpPr>
        <p:spPr>
          <a:xfrm>
            <a:off x="6193080" y="1379160"/>
            <a:ext cx="3021120" cy="290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44" name="Picture 2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75280" y="1348200"/>
            <a:ext cx="286920" cy="285120"/>
          </a:xfrm>
          <a:prstGeom prst="rect">
            <a:avLst/>
          </a:prstGeom>
          <a:ln w="9360">
            <a:noFill/>
          </a:ln>
        </p:spPr>
      </p:pic>
      <p:sp>
        <p:nvSpPr>
          <p:cNvPr id="245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46" name="CustomShape 7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4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pic>
        <p:nvPicPr>
          <p:cNvPr id="248" name="Рисунок 17" descr=""/>
          <p:cNvPicPr/>
          <p:nvPr/>
        </p:nvPicPr>
        <p:blipFill>
          <a:blip r:embed="rId3"/>
          <a:srcRect l="1105126" t="0" r="1105126" b="0"/>
          <a:stretch>
            <a:fillRect/>
          </a:stretch>
        </p:blipFill>
        <p:spPr>
          <a:xfrm>
            <a:off x="360" y="1971720"/>
            <a:ext cx="9142920" cy="27230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